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5" roundtripDataSignature="AMtx7mghpmhe+tvQCCZ+jTesCkTYpdtv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yunwoongko/transformer" TargetMode="External"/><Relationship Id="rId4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5400"/>
              <a:t>LLMs</a:t>
            </a:r>
            <a:endParaRPr b="1" sz="54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Uma introdução.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Attention Head</a:t>
            </a:r>
            <a:endParaRPr/>
          </a:p>
        </p:txBody>
      </p:sp>
      <p:pic>
        <p:nvPicPr>
          <p:cNvPr id="149" name="Google Shape;1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753" y="2040486"/>
            <a:ext cx="2068828" cy="36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689" y="2904824"/>
            <a:ext cx="1071478" cy="45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2497" y="1017725"/>
            <a:ext cx="3565451" cy="3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826" y="2369582"/>
            <a:ext cx="1482548" cy="57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025" y="3738776"/>
            <a:ext cx="2816841" cy="56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6998" y="4162752"/>
            <a:ext cx="2095783" cy="47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7650" y="2181225"/>
            <a:ext cx="1617325" cy="2122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Multi-head Attention</a:t>
            </a:r>
            <a:endParaRPr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0122" y="1254125"/>
            <a:ext cx="3915097" cy="58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825" y="1844407"/>
            <a:ext cx="5232138" cy="317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8365" y="2268764"/>
            <a:ext cx="1891810" cy="225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Visualizações</a:t>
            </a:r>
            <a:endParaRPr/>
          </a:p>
        </p:txBody>
      </p:sp>
      <p:sp>
        <p:nvSpPr>
          <p:cNvPr id="169" name="Google Shape;16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Dependências distantes</a:t>
            </a:r>
            <a:endParaRPr/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180791" y="1269677"/>
            <a:ext cx="4782425" cy="26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Visualizações</a:t>
            </a:r>
            <a:endParaRPr/>
          </a:p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Resolução de Anáforas</a:t>
            </a:r>
            <a:endParaRPr/>
          </a:p>
        </p:txBody>
      </p:sp>
      <p:pic>
        <p:nvPicPr>
          <p:cNvPr id="177" name="Google Shape;1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3011" y="163064"/>
            <a:ext cx="4571050" cy="51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Visualizações</a:t>
            </a:r>
            <a:endParaRPr/>
          </a:p>
        </p:txBody>
      </p:sp>
      <p:sp>
        <p:nvSpPr>
          <p:cNvPr id="183" name="Google Shape;18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Variação entre heads</a:t>
            </a:r>
            <a:endParaRPr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03743" y="478353"/>
            <a:ext cx="4425969" cy="463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Modelos</a:t>
            </a:r>
            <a:endParaRPr/>
          </a:p>
        </p:txBody>
      </p:sp>
      <p:pic>
        <p:nvPicPr>
          <p:cNvPr id="190" name="Google Shape;1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354" y="0"/>
            <a:ext cx="3952620" cy="51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Implementação (PyTorch)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96" name="Google Shape;1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01" y="2144956"/>
            <a:ext cx="2013038" cy="256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6750" y="1647475"/>
            <a:ext cx="5674575" cy="27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803" y="1287700"/>
            <a:ext cx="1661849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Implementação (PyTorch)</a:t>
            </a:r>
            <a:endParaRPr/>
          </a:p>
        </p:txBody>
      </p:sp>
      <p:pic>
        <p:nvPicPr>
          <p:cNvPr id="204" name="Google Shape;2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883" y="1359300"/>
            <a:ext cx="1849091" cy="227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248" y="3776176"/>
            <a:ext cx="3220500" cy="6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958" y="4231017"/>
            <a:ext cx="2396113" cy="5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2750" y="1091401"/>
            <a:ext cx="5420500" cy="37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Implementação (PyTorch)</a:t>
            </a:r>
            <a:endParaRPr/>
          </a:p>
        </p:txBody>
      </p:sp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464" y="1581710"/>
            <a:ext cx="1552525" cy="168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8025" y="620850"/>
            <a:ext cx="3675025" cy="42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688" y="3430532"/>
            <a:ext cx="3739727" cy="5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Implementação (PyTorch)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Camadas de AddNorm e FeedForward </a:t>
            </a:r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3203" y="1736326"/>
            <a:ext cx="3868273" cy="2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01" y="1867732"/>
            <a:ext cx="3894828" cy="245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Pedro Vaz Pimenta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Sr. Data Scientist (         )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BSc in Maths (IME-USP)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Trabalho com: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NLP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Computer Vision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MLOps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LLMs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Dev</a:t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975" y="1290900"/>
            <a:ext cx="211274" cy="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7368" y="1290900"/>
            <a:ext cx="239931" cy="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0575" y="1573475"/>
            <a:ext cx="3630775" cy="35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21355" y="4437397"/>
            <a:ext cx="54494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Implementação (PyTorch)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 txBox="1"/>
          <p:nvPr>
            <p:ph idx="1" type="body"/>
          </p:nvPr>
        </p:nvSpPr>
        <p:spPr>
          <a:xfrm>
            <a:off x="440675" y="112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Encoder</a:t>
            </a:r>
            <a:endParaRPr/>
          </a:p>
        </p:txBody>
      </p:sp>
      <p:pic>
        <p:nvPicPr>
          <p:cNvPr id="230" name="Google Shape;2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450" y="1540870"/>
            <a:ext cx="4188627" cy="323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5959" y="1572138"/>
            <a:ext cx="3223041" cy="3169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Implementação (PyTorch)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 txBox="1"/>
          <p:nvPr>
            <p:ph idx="1" type="body"/>
          </p:nvPr>
        </p:nvSpPr>
        <p:spPr>
          <a:xfrm>
            <a:off x="440675" y="112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Decoder</a:t>
            </a:r>
            <a:endParaRPr/>
          </a:p>
        </p:txBody>
      </p:sp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12" y="1560993"/>
            <a:ext cx="3118360" cy="340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1565" y="1180325"/>
            <a:ext cx="3968722" cy="37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Implementação (PyTorch)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2751" y="272025"/>
            <a:ext cx="3347049" cy="45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083" y="1142775"/>
            <a:ext cx="2878941" cy="372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Modelos</a:t>
            </a:r>
            <a:endParaRPr/>
          </a:p>
        </p:txBody>
      </p:sp>
      <p:pic>
        <p:nvPicPr>
          <p:cNvPr id="252" name="Google Shape;2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6974" y="445028"/>
            <a:ext cx="3321125" cy="43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 txBox="1"/>
          <p:nvPr>
            <p:ph idx="1" type="body"/>
          </p:nvPr>
        </p:nvSpPr>
        <p:spPr>
          <a:xfrm>
            <a:off x="311700" y="1074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BERT-like                                                                     GPT-like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200"/>
          </a:p>
        </p:txBody>
      </p:sp>
      <p:cxnSp>
        <p:nvCxnSpPr>
          <p:cNvPr id="254" name="Google Shape;254;p23"/>
          <p:cNvCxnSpPr/>
          <p:nvPr/>
        </p:nvCxnSpPr>
        <p:spPr>
          <a:xfrm>
            <a:off x="1349550" y="1764775"/>
            <a:ext cx="1542600" cy="7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" name="Google Shape;255;p23"/>
          <p:cNvCxnSpPr/>
          <p:nvPr/>
        </p:nvCxnSpPr>
        <p:spPr>
          <a:xfrm flipH="1">
            <a:off x="5962700" y="1672325"/>
            <a:ext cx="1571700" cy="8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Sentence Transformers</a:t>
            </a:r>
            <a:endParaRPr/>
          </a:p>
        </p:txBody>
      </p:sp>
      <p:pic>
        <p:nvPicPr>
          <p:cNvPr id="261" name="Google Shape;2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01" y="1214900"/>
            <a:ext cx="2191725" cy="31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5919" y="712869"/>
            <a:ext cx="3937080" cy="16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301" y="2333169"/>
            <a:ext cx="2624518" cy="248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Redes siamesas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7075" y="1092250"/>
            <a:ext cx="598126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Setfit model</a:t>
            </a:r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5" y="1651875"/>
            <a:ext cx="8839200" cy="198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 Language Models</a:t>
            </a:r>
            <a:endParaRPr/>
          </a:p>
        </p:txBody>
      </p:sp>
      <p:pic>
        <p:nvPicPr>
          <p:cNvPr id="281" name="Google Shape;2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0" cy="32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 Language Models</a:t>
            </a: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900" y="1121475"/>
            <a:ext cx="612792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Large Language Models</a:t>
            </a:r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750" y="1106875"/>
            <a:ext cx="4962227" cy="39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71" name="Google Shape;71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Tokenização 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Embeddings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Transformer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Arquitetura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Implementação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Modelos baseados em Transformers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BERT-like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GPT-like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Sentence-Transformers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VLMs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LLMs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Banco de vetores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RAG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Considerações finais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Maior é melhor (?)</a:t>
            </a:r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000" y="1072800"/>
            <a:ext cx="73134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Maior é melhor (?)</a:t>
            </a:r>
            <a:endParaRPr/>
          </a:p>
        </p:txBody>
      </p:sp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688" y="980375"/>
            <a:ext cx="652462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Maior é melhor (?)</a:t>
            </a:r>
            <a:endParaRPr/>
          </a:p>
        </p:txBody>
      </p:sp>
      <p:pic>
        <p:nvPicPr>
          <p:cNvPr id="311" name="Google Shape;3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049" y="1127301"/>
            <a:ext cx="6403901" cy="194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136" y="3277819"/>
            <a:ext cx="6891726" cy="1635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Propriedades Emergentes (???)</a:t>
            </a:r>
            <a:endParaRPr/>
          </a:p>
        </p:txBody>
      </p:sp>
      <p:pic>
        <p:nvPicPr>
          <p:cNvPr descr="Diagram&#10;&#10;Description automatically generated" id="318" name="Google Shape;31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6241"/>
            <a:ext cx="9144000" cy="333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Visualização</a:t>
            </a:r>
            <a:endParaRPr/>
          </a:p>
        </p:txBody>
      </p:sp>
      <p:sp>
        <p:nvSpPr>
          <p:cNvPr id="324" name="Google Shape;32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2200"/>
              <a:t>https://bbycroft.net/llm</a:t>
            </a:r>
            <a:endParaRPr sz="2200"/>
          </a:p>
        </p:txBody>
      </p:sp>
      <p:pic>
        <p:nvPicPr>
          <p:cNvPr id="325" name="Google Shape;3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6325" y="1726413"/>
            <a:ext cx="32194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Quanto custaria para treinar um modelo?</a:t>
            </a:r>
            <a:endParaRPr/>
          </a:p>
        </p:txBody>
      </p:sp>
      <p:sp>
        <p:nvSpPr>
          <p:cNvPr id="331" name="Google Shape;33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080"/>
              <a:t>GPT-NeoX’s (20B) :</a:t>
            </a:r>
            <a:endParaRPr sz="8080"/>
          </a:p>
          <a:p>
            <a:pPr indent="-3568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8080"/>
              <a:t>12 x Supermicro AS-4124GO-NART rodando em paralelo </a:t>
            </a:r>
            <a:endParaRPr sz="8080"/>
          </a:p>
          <a:p>
            <a:pPr indent="-3568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8080"/>
              <a:t>8x Nvidia A100 40GB NVLink 3.0</a:t>
            </a:r>
            <a:endParaRPr sz="8080"/>
          </a:p>
          <a:p>
            <a:pPr indent="-3568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8080"/>
              <a:t>≈ 7000GB SSD</a:t>
            </a:r>
            <a:endParaRPr sz="8080"/>
          </a:p>
          <a:p>
            <a:pPr indent="-3568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8080"/>
              <a:t>62 CPU cores (2x AMD EPYC 7532)</a:t>
            </a:r>
            <a:endParaRPr sz="8080"/>
          </a:p>
          <a:p>
            <a:pPr indent="-3568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8080"/>
              <a:t>≈ 1104GB RAM</a:t>
            </a:r>
            <a:endParaRPr sz="8080"/>
          </a:p>
          <a:p>
            <a:pPr indent="-3568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8080"/>
              <a:t>Pelo menos três meses de treino</a:t>
            </a:r>
            <a:endParaRPr sz="8080"/>
          </a:p>
          <a:p>
            <a:pPr indent="-3568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8080"/>
              <a:t>Hardware: ≈2.5M USD</a:t>
            </a:r>
            <a:endParaRPr sz="8080"/>
          </a:p>
          <a:p>
            <a:pPr indent="-3568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8080"/>
              <a:t>Preço de rodar na Azure com hardware similar: ≈750.000 USD</a:t>
            </a:r>
            <a:endParaRPr sz="808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327272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Como LLMs são paralelizados</a:t>
            </a:r>
            <a:endParaRPr/>
          </a:p>
        </p:txBody>
      </p:sp>
      <p:pic>
        <p:nvPicPr>
          <p:cNvPr id="337" name="Google Shape;3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941" y="1108364"/>
            <a:ext cx="6792575" cy="400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Embeddings como ferramenta de busca</a:t>
            </a:r>
            <a:endParaRPr/>
          </a:p>
        </p:txBody>
      </p:sp>
      <p:pic>
        <p:nvPicPr>
          <p:cNvPr descr="A picture containing graphical user interface&#10;&#10;Description automatically generated" id="343" name="Google Shape;3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848" y="1376025"/>
            <a:ext cx="8132250" cy="18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500" y="3296400"/>
            <a:ext cx="1686225" cy="17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311700" y="51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Maldição da Dimensionalidade</a:t>
            </a:r>
            <a:endParaRPr/>
          </a:p>
        </p:txBody>
      </p:sp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45" y="6272346"/>
            <a:ext cx="15811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825" y="2524471"/>
            <a:ext cx="4422516" cy="233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2966" y="1085389"/>
            <a:ext cx="4060798" cy="115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337" y="2624029"/>
            <a:ext cx="4572663" cy="191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777" y="1017725"/>
            <a:ext cx="4019848" cy="1544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311700" y="51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Maldição da Dimensionalidade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45" y="6272346"/>
            <a:ext cx="15811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5362" y="1085400"/>
            <a:ext cx="5393276" cy="39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POV: você é um LLM</a:t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775" y="1017725"/>
            <a:ext cx="7124450" cy="40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type="title"/>
          </p:nvPr>
        </p:nvSpPr>
        <p:spPr>
          <a:xfrm>
            <a:off x="311700" y="51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Maldição da Dimensionalidade</a:t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45" y="6272346"/>
            <a:ext cx="15811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050" y="1085400"/>
            <a:ext cx="5373901" cy="39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Busca de vetores similares</a:t>
            </a:r>
            <a:endParaRPr/>
          </a:p>
        </p:txBody>
      </p:sp>
      <p:pic>
        <p:nvPicPr>
          <p:cNvPr descr="Chart, radar chart&#10;&#10;Description automatically generated" id="374" name="Google Shape;3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51" y="1897975"/>
            <a:ext cx="4301951" cy="17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/>
          <p:nvPr/>
        </p:nvSpPr>
        <p:spPr>
          <a:xfrm>
            <a:off x="311751" y="1419749"/>
            <a:ext cx="26826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rgbClr val="14445E"/>
                </a:solidFill>
                <a:latin typeface="Arial"/>
                <a:ea typeface="Arial"/>
                <a:cs typeface="Arial"/>
                <a:sym typeface="Arial"/>
              </a:rPr>
              <a:t>Brute Force Search</a:t>
            </a:r>
            <a:endParaRPr b="0" i="0" sz="1800" u="none" cap="none" strike="noStrike">
              <a:solidFill>
                <a:srgbClr val="1444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4774157" y="1419749"/>
            <a:ext cx="40581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45E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rgbClr val="14445E"/>
                </a:solidFill>
                <a:latin typeface="Arial"/>
                <a:ea typeface="Arial"/>
                <a:cs typeface="Arial"/>
                <a:sym typeface="Arial"/>
              </a:rPr>
              <a:t>Hierarchical Navigable Small World (HNSW)</a:t>
            </a:r>
            <a:endParaRPr b="0" i="0" sz="1800" u="none" cap="none" strike="noStrike">
              <a:solidFill>
                <a:srgbClr val="1444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, schematic&#10;&#10;Description automatically generated" id="377" name="Google Shape;37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5651" y="1895949"/>
            <a:ext cx="4188774" cy="22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RAG (retrieval-augmented generation)</a:t>
            </a:r>
            <a:endParaRPr/>
          </a:p>
        </p:txBody>
      </p:sp>
      <p:pic>
        <p:nvPicPr>
          <p:cNvPr id="383" name="Google Shape;38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25" y="1017725"/>
            <a:ext cx="7971941" cy="40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RAG (retrieval-augmented generation)</a:t>
            </a:r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813" y="1248000"/>
            <a:ext cx="83343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RAG (retrieval-augmented generation)</a:t>
            </a:r>
            <a:endParaRPr/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4" cy="313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Desafios</a:t>
            </a:r>
            <a:endParaRPr/>
          </a:p>
        </p:txBody>
      </p:sp>
      <p:sp>
        <p:nvSpPr>
          <p:cNvPr id="401" name="Google Shape;401;p45"/>
          <p:cNvSpPr txBox="1"/>
          <p:nvPr>
            <p:ph idx="1" type="body"/>
          </p:nvPr>
        </p:nvSpPr>
        <p:spPr>
          <a:xfrm>
            <a:off x="311700" y="1152475"/>
            <a:ext cx="317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Como deixar os modelos menores sem perder qualidade.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Como moderar modelos de linguagem.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Como prevenir jailbreakes.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Novas arquiteturas.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Explicabilidade. </a:t>
            </a:r>
            <a:endParaRPr/>
          </a:p>
        </p:txBody>
      </p:sp>
      <p:pic>
        <p:nvPicPr>
          <p:cNvPr id="402" name="Google Shape;4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199" y="906075"/>
            <a:ext cx="5181975" cy="372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Implementação (PyTorch)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-21082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45E"/>
              </a:buClr>
              <a:buSzPct val="100000"/>
              <a:buChar char="•"/>
            </a:pPr>
            <a:r>
              <a:rPr b="1" lang="en" u="sng">
                <a:solidFill>
                  <a:srgbClr val="2A568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https://github.com/hyunwoongko/transformer</a:t>
            </a:r>
            <a:endParaRPr b="1">
              <a:solidFill>
                <a:srgbClr val="1444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2875" y="1749200"/>
            <a:ext cx="3462380" cy="33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Busca de vetores similares</a:t>
            </a:r>
            <a:endParaRPr/>
          </a:p>
        </p:txBody>
      </p:sp>
      <p:sp>
        <p:nvSpPr>
          <p:cNvPr id="414" name="Google Shape;414;p47"/>
          <p:cNvSpPr txBox="1"/>
          <p:nvPr/>
        </p:nvSpPr>
        <p:spPr>
          <a:xfrm>
            <a:off x="311751" y="1419749"/>
            <a:ext cx="26826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1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rgbClr val="14445E"/>
                </a:solidFill>
                <a:latin typeface="Arial"/>
                <a:ea typeface="Arial"/>
                <a:cs typeface="Arial"/>
                <a:sym typeface="Arial"/>
              </a:rPr>
              <a:t>Faiss framework:</a:t>
            </a:r>
            <a:endParaRPr b="0" i="0" sz="1800" u="none" cap="none" strike="noStrike">
              <a:solidFill>
                <a:srgbClr val="1444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025" y="1541000"/>
            <a:ext cx="3561875" cy="35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Setfit notebooks</a:t>
            </a:r>
            <a:endParaRPr/>
          </a:p>
        </p:txBody>
      </p:sp>
      <p:pic>
        <p:nvPicPr>
          <p:cNvPr id="421" name="Google Shape;4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8875" y="1218800"/>
            <a:ext cx="3649050" cy="36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Colab</a:t>
            </a:r>
            <a:endParaRPr/>
          </a:p>
        </p:txBody>
      </p:sp>
      <p:pic>
        <p:nvPicPr>
          <p:cNvPr id="427" name="Google Shape;4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2096" y="375000"/>
            <a:ext cx="4570229" cy="46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Revisão: tokenização</a:t>
            </a:r>
            <a:endParaRPr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311700" y="1152475"/>
            <a:ext cx="388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Tokens são os átomos dos modelos de língua.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Formam um vocabulário.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São representados por vetores one-hot cuja dimensão é o tamanho do vocabulário.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 with low confidence"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1400" y="1180450"/>
            <a:ext cx="4950001" cy="278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Byte-Pair Encoding (BPE)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 txBox="1"/>
          <p:nvPr>
            <p:ph idx="1" type="body"/>
          </p:nvPr>
        </p:nvSpPr>
        <p:spPr>
          <a:xfrm>
            <a:off x="311700" y="1152475"/>
            <a:ext cx="442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Algoritmo de compressão de dados.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Pode ser feito com um tamanho de vocabulário em mente.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Relativamente rápido para ser gerado.</a:t>
            </a:r>
            <a:endParaRPr/>
          </a:p>
        </p:txBody>
      </p:sp>
      <p:pic>
        <p:nvPicPr>
          <p:cNvPr descr="A picture containing text, screenshot, font, line&#10;&#10;Description automatically generated"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4625" y="0"/>
            <a:ext cx="4424400" cy="381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08850"/>
            <a:ext cx="5331351" cy="19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/>
          <p:nvPr/>
        </p:nvSpPr>
        <p:spPr>
          <a:xfrm rot="5400000">
            <a:off x="730228" y="1094295"/>
            <a:ext cx="3164700" cy="3811800"/>
          </a:xfrm>
          <a:prstGeom prst="bracePair">
            <a:avLst/>
          </a:prstGeom>
          <a:noFill/>
          <a:ln cap="flat" cmpd="sng" w="9525">
            <a:solidFill>
              <a:srgbClr val="1444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444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Review: Embeddings</a:t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740879" y="2728254"/>
            <a:ext cx="919200" cy="2238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466175" y="1835312"/>
            <a:ext cx="1398600" cy="139200"/>
          </a:xfrm>
          <a:prstGeom prst="roundRect">
            <a:avLst>
              <a:gd fmla="val 16667" name="adj"/>
            </a:avLst>
          </a:prstGeom>
          <a:solidFill>
            <a:srgbClr val="14445E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EFF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texto</a:t>
            </a:r>
            <a:endParaRPr b="0" i="0" sz="1100" u="none" cap="none" strike="noStrike">
              <a:solidFill>
                <a:srgbClr val="FEFF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3152017" y="3226037"/>
            <a:ext cx="4038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 rot="5400000">
            <a:off x="1164337" y="2937360"/>
            <a:ext cx="361500" cy="536700"/>
          </a:xfrm>
          <a:prstGeom prst="bentUpArrow">
            <a:avLst>
              <a:gd fmla="val 25000" name="adj1"/>
              <a:gd fmla="val 22059" name="adj2"/>
              <a:gd fmla="val 25000" name="adj3"/>
            </a:avLst>
          </a:prstGeom>
          <a:solidFill>
            <a:srgbClr val="00B05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1756783" y="3210756"/>
            <a:ext cx="403800" cy="1314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0" i="0" sz="4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1756780" y="3371636"/>
            <a:ext cx="403800" cy="1314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0" i="0" sz="4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1756780" y="3538086"/>
            <a:ext cx="403800" cy="1314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0" i="0" sz="4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/>
          <p:nvPr/>
        </p:nvSpPr>
        <p:spPr>
          <a:xfrm>
            <a:off x="1756780" y="3706208"/>
            <a:ext cx="403800" cy="1314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0" i="0" sz="4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1756780" y="3044307"/>
            <a:ext cx="403800" cy="1314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0" i="0" sz="4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1756781" y="2870223"/>
            <a:ext cx="403800" cy="1314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0" i="0" sz="4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 txBox="1"/>
          <p:nvPr/>
        </p:nvSpPr>
        <p:spPr>
          <a:xfrm>
            <a:off x="655159" y="2690826"/>
            <a:ext cx="98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444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Tokenizador</a:t>
            </a:r>
            <a:endParaRPr b="0" i="0" sz="900" u="none" cap="none" strike="noStrike">
              <a:solidFill>
                <a:srgbClr val="14445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7"/>
          <p:cNvSpPr/>
          <p:nvPr/>
        </p:nvSpPr>
        <p:spPr>
          <a:xfrm rot="5400000">
            <a:off x="829906" y="2272922"/>
            <a:ext cx="5823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2663368" y="2429739"/>
            <a:ext cx="425700" cy="1835400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2237410" y="3226037"/>
            <a:ext cx="3492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 txBox="1"/>
          <p:nvPr/>
        </p:nvSpPr>
        <p:spPr>
          <a:xfrm rot="5400000">
            <a:off x="1932253" y="3220662"/>
            <a:ext cx="186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EFF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Camada Linear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4715459" y="2373559"/>
            <a:ext cx="2276400" cy="19371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5094300" y="2959445"/>
            <a:ext cx="146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444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Corpo do 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3642068" y="2748002"/>
            <a:ext cx="490200" cy="1506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vetor</a:t>
            </a:r>
            <a:endParaRPr b="0" i="0" sz="7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4218479" y="3228886"/>
            <a:ext cx="4038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7160853" y="3223148"/>
            <a:ext cx="4038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7650543" y="3239978"/>
            <a:ext cx="1398600" cy="139200"/>
          </a:xfrm>
          <a:prstGeom prst="roundRect">
            <a:avLst>
              <a:gd fmla="val 16667" name="adj"/>
            </a:avLst>
          </a:prstGeom>
          <a:solidFill>
            <a:srgbClr val="14445E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EFF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b="0" i="0" sz="1200" u="none" cap="none" strike="noStrike">
              <a:solidFill>
                <a:srgbClr val="FEFF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1336256" y="1017725"/>
            <a:ext cx="195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C6C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do 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7"/>
          <p:cNvCxnSpPr/>
          <p:nvPr/>
        </p:nvCxnSpPr>
        <p:spPr>
          <a:xfrm flipH="1" rot="10800000">
            <a:off x="1941472" y="2124698"/>
            <a:ext cx="494400" cy="722400"/>
          </a:xfrm>
          <a:prstGeom prst="straightConnector1">
            <a:avLst/>
          </a:prstGeom>
          <a:noFill/>
          <a:ln cap="flat" cmpd="sng" w="9525">
            <a:solidFill>
              <a:srgbClr val="14445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2" name="Google Shape;122;p7"/>
          <p:cNvSpPr txBox="1"/>
          <p:nvPr/>
        </p:nvSpPr>
        <p:spPr>
          <a:xfrm>
            <a:off x="1941472" y="1817164"/>
            <a:ext cx="2454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444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Matriz esparsa de alta dimensão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7"/>
          <p:cNvCxnSpPr>
            <a:stCxn id="124" idx="2"/>
          </p:cNvCxnSpPr>
          <p:nvPr/>
        </p:nvCxnSpPr>
        <p:spPr>
          <a:xfrm>
            <a:off x="3887168" y="3804700"/>
            <a:ext cx="252000" cy="657600"/>
          </a:xfrm>
          <a:prstGeom prst="straightConnector1">
            <a:avLst/>
          </a:prstGeom>
          <a:noFill/>
          <a:ln cap="flat" cmpd="sng" w="9525">
            <a:solidFill>
              <a:srgbClr val="14445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5" name="Google Shape;125;p7"/>
          <p:cNvSpPr txBox="1"/>
          <p:nvPr/>
        </p:nvSpPr>
        <p:spPr>
          <a:xfrm>
            <a:off x="3089141" y="4434125"/>
            <a:ext cx="253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444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Matriz densa de dimensão “baixa”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3642052" y="2925716"/>
            <a:ext cx="490200" cy="1506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vetor</a:t>
            </a:r>
            <a:endParaRPr b="0" i="0" sz="7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3642068" y="3103414"/>
            <a:ext cx="490200" cy="1506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vetor</a:t>
            </a:r>
            <a:endParaRPr b="0" i="0" sz="7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3642068" y="3281113"/>
            <a:ext cx="490200" cy="1506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vetor</a:t>
            </a:r>
            <a:endParaRPr b="0" i="0" sz="7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3642068" y="3467607"/>
            <a:ext cx="490200" cy="1506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vetor</a:t>
            </a:r>
            <a:endParaRPr b="0" i="0" sz="7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3642068" y="3654100"/>
            <a:ext cx="490200" cy="1506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6C6C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vetor</a:t>
            </a:r>
            <a:endParaRPr b="0" i="0" sz="7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 transformer</a:t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500" y="0"/>
            <a:ext cx="39713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Positional Encoding</a:t>
            </a:r>
            <a:endParaRPr/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997096"/>
            <a:ext cx="1744975" cy="258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606" y="1230325"/>
            <a:ext cx="1521162" cy="83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8450" y="1116950"/>
            <a:ext cx="6782525" cy="34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